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2" r:id="rId5"/>
    <p:sldId id="257" r:id="rId6"/>
  </p:sldIdLst>
  <p:sldSz cx="7772400" cy="10058400"/>
  <p:notesSz cx="7315200" cy="9601200"/>
  <p:embeddedFontLst>
    <p:embeddedFont>
      <p:font typeface="PT Sans" panose="020B0503020203020204" pitchFamily="34" charset="0"/>
      <p:regular r:id="rId7"/>
      <p:bold r:id="rId8"/>
      <p:italic r:id="rId9"/>
      <p:boldItalic r:id="rId10"/>
    </p:embeddedFont>
    <p:embeddedFont>
      <p:font typeface="PT Sans Bold" panose="020B0604020202020204" charset="0"/>
      <p:regular r:id="rId11"/>
    </p:embeddedFont>
    <p:embeddedFont>
      <p:font typeface="PT Sans Bold Italics" panose="020B0604020202020204" charset="0"/>
      <p:regular r:id="rId12"/>
    </p:embeddedFont>
    <p:embeddedFont>
      <p:font typeface="PT Serif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2" autoAdjust="0"/>
  </p:normalViewPr>
  <p:slideViewPr>
    <p:cSldViewPr>
      <p:cViewPr varScale="1">
        <p:scale>
          <a:sx n="62" d="100"/>
          <a:sy n="62" d="100"/>
        </p:scale>
        <p:origin x="42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Ferriss-Wade" userId="128c59c2-6cf6-478b-82c9-5301e0bed043" providerId="ADAL" clId="{A569975B-210C-4ABF-B1B6-0540D8D0C868}"/>
    <pc:docChg chg="modSld">
      <pc:chgData name="Tiffany Ferriss-Wade" userId="128c59c2-6cf6-478b-82c9-5301e0bed043" providerId="ADAL" clId="{A569975B-210C-4ABF-B1B6-0540D8D0C868}" dt="2025-04-09T14:29:09.008" v="0" actId="20577"/>
      <pc:docMkLst>
        <pc:docMk/>
      </pc:docMkLst>
      <pc:sldChg chg="modSp mod">
        <pc:chgData name="Tiffany Ferriss-Wade" userId="128c59c2-6cf6-478b-82c9-5301e0bed043" providerId="ADAL" clId="{A569975B-210C-4ABF-B1B6-0540D8D0C868}" dt="2025-04-09T14:29:09.008" v="0" actId="20577"/>
        <pc:sldMkLst>
          <pc:docMk/>
          <pc:sldMk cId="3623201963" sldId="262"/>
        </pc:sldMkLst>
        <pc:spChg chg="mod">
          <ac:chgData name="Tiffany Ferriss-Wade" userId="128c59c2-6cf6-478b-82c9-5301e0bed043" providerId="ADAL" clId="{A569975B-210C-4ABF-B1B6-0540D8D0C868}" dt="2025-04-09T14:29:09.008" v="0" actId="20577"/>
          <ac:spMkLst>
            <pc:docMk/>
            <pc:sldMk cId="3623201963" sldId="262"/>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www.thayerhiddencreek.com/" TargetMode="External"/><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9035" cy="1085272"/>
            <a:chOff x="0" y="0"/>
            <a:chExt cx="10559511" cy="1447029"/>
          </a:xfrm>
        </p:grpSpPr>
        <p:pic>
          <p:nvPicPr>
            <p:cNvPr id="3" name="Picture 3"/>
            <p:cNvPicPr>
              <a:picLocks noChangeAspect="1"/>
            </p:cNvPicPr>
            <p:nvPr/>
          </p:nvPicPr>
          <p:blipFill>
            <a:blip r:embed="rId2"/>
            <a:srcRect t="24201" b="55249"/>
            <a:stretch>
              <a:fillRect/>
            </a:stretch>
          </p:blipFill>
          <p:spPr>
            <a:xfrm>
              <a:off x="0" y="0"/>
              <a:ext cx="10559511" cy="1447029"/>
            </a:xfrm>
            <a:prstGeom prst="rect">
              <a:avLst/>
            </a:prstGeom>
          </p:spPr>
        </p:pic>
      </p:grpSp>
      <p:sp>
        <p:nvSpPr>
          <p:cNvPr id="4" name="TextBox 4"/>
          <p:cNvSpPr txBox="1"/>
          <p:nvPr/>
        </p:nvSpPr>
        <p:spPr>
          <a:xfrm>
            <a:off x="705203" y="9717600"/>
            <a:ext cx="6361994" cy="146529"/>
          </a:xfrm>
          <a:prstGeom prst="rect">
            <a:avLst/>
          </a:prstGeom>
        </p:spPr>
        <p:txBody>
          <a:bodyPr lIns="0" tIns="0" rIns="0" bIns="0" rtlCol="0" anchor="t">
            <a:spAutoFit/>
          </a:bodyPr>
          <a:lstStyle/>
          <a:p>
            <a:pPr marL="0" marR="0" lvl="0" indent="0" algn="ctr" defTabSz="914400" rtl="0" eaLnBrk="1" fontAlgn="auto" latinLnBrk="0" hangingPunct="1">
              <a:lnSpc>
                <a:spcPts val="1141"/>
              </a:lnSpc>
              <a:spcBef>
                <a:spcPts val="0"/>
              </a:spcBef>
              <a:spcAft>
                <a:spcPts val="0"/>
              </a:spcAft>
              <a:buClrTx/>
              <a:buSzTx/>
              <a:buFontTx/>
              <a:buNone/>
              <a:tabLst/>
              <a:defRPr/>
            </a:pPr>
            <a:r>
              <a:rPr kumimoji="0" lang="en-US" sz="1037" b="0" i="0" u="none" strike="noStrike" kern="1200" cap="none" spc="-20" normalizeH="0" baseline="0" noProof="0" dirty="0">
                <a:ln>
                  <a:noFill/>
                </a:ln>
                <a:solidFill>
                  <a:srgbClr val="2A2A2A"/>
                </a:solidFill>
                <a:effectLst/>
                <a:uLnTx/>
                <a:uFillTx/>
                <a:latin typeface="PT Sans Bold"/>
                <a:ea typeface="+mn-ea"/>
                <a:cs typeface="+mn-cs"/>
              </a:rPr>
              <a:t> </a:t>
            </a:r>
            <a:r>
              <a:rPr kumimoji="0" lang="en-US" sz="1037" b="0" i="0" u="none" strike="noStrike" kern="1200" cap="none" spc="-20" normalizeH="0" baseline="0" noProof="0" dirty="0">
                <a:ln>
                  <a:noFill/>
                </a:ln>
                <a:solidFill>
                  <a:srgbClr val="2A2A2A"/>
                </a:solidFill>
                <a:effectLst/>
                <a:uLnTx/>
                <a:uFillTx/>
                <a:latin typeface="PT Sans"/>
                <a:ea typeface="+mn-ea"/>
                <a:cs typeface="+mn-cs"/>
              </a:rPr>
              <a:t>202.371.0150     •      1730 Pennsylvania Avenue, Suite 525, Washington, DC 20006     •      www.hciequity.com </a:t>
            </a:r>
          </a:p>
        </p:txBody>
      </p:sp>
      <p:grpSp>
        <p:nvGrpSpPr>
          <p:cNvPr id="5" name="Group 5"/>
          <p:cNvGrpSpPr/>
          <p:nvPr/>
        </p:nvGrpSpPr>
        <p:grpSpPr>
          <a:xfrm>
            <a:off x="-6635" y="6477000"/>
            <a:ext cx="7779035" cy="3146133"/>
            <a:chOff x="0" y="0"/>
            <a:chExt cx="6363485" cy="2389916"/>
          </a:xfrm>
        </p:grpSpPr>
        <p:sp>
          <p:nvSpPr>
            <p:cNvPr id="6" name="Freeform 6"/>
            <p:cNvSpPr/>
            <p:nvPr/>
          </p:nvSpPr>
          <p:spPr>
            <a:xfrm>
              <a:off x="0" y="0"/>
              <a:ext cx="6363485" cy="2389916"/>
            </a:xfrm>
            <a:custGeom>
              <a:avLst/>
              <a:gdLst/>
              <a:ahLst/>
              <a:cxnLst/>
              <a:rect l="l" t="t" r="r" b="b"/>
              <a:pathLst>
                <a:path w="6363485" h="2389916">
                  <a:moveTo>
                    <a:pt x="0" y="0"/>
                  </a:moveTo>
                  <a:lnTo>
                    <a:pt x="6363485" y="0"/>
                  </a:lnTo>
                  <a:lnTo>
                    <a:pt x="6363485" y="2389916"/>
                  </a:lnTo>
                  <a:lnTo>
                    <a:pt x="0" y="2389916"/>
                  </a:lnTo>
                  <a:close/>
                </a:path>
              </a:pathLst>
            </a:custGeom>
            <a:solidFill>
              <a:srgbClr val="D9D9D9">
                <a:alpha val="5294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7"/>
          <p:cNvGrpSpPr/>
          <p:nvPr/>
        </p:nvGrpSpPr>
        <p:grpSpPr>
          <a:xfrm>
            <a:off x="-47239" y="-55791"/>
            <a:ext cx="7866876" cy="1146284"/>
            <a:chOff x="156718" y="21900"/>
            <a:chExt cx="3542040" cy="524513"/>
          </a:xfrm>
        </p:grpSpPr>
        <p:sp>
          <p:nvSpPr>
            <p:cNvPr id="8" name="Freeform 8"/>
            <p:cNvSpPr/>
            <p:nvPr/>
          </p:nvSpPr>
          <p:spPr>
            <a:xfrm>
              <a:off x="156718" y="21900"/>
              <a:ext cx="3542040" cy="524513"/>
            </a:xfrm>
            <a:custGeom>
              <a:avLst/>
              <a:gdLst/>
              <a:ahLst/>
              <a:cxnLst/>
              <a:rect l="l" t="t" r="r" b="b"/>
              <a:pathLst>
                <a:path w="3542040" h="524513">
                  <a:moveTo>
                    <a:pt x="0" y="0"/>
                  </a:moveTo>
                  <a:lnTo>
                    <a:pt x="3542040" y="0"/>
                  </a:lnTo>
                  <a:lnTo>
                    <a:pt x="3542040" y="524513"/>
                  </a:lnTo>
                  <a:lnTo>
                    <a:pt x="0" y="524513"/>
                  </a:lnTo>
                  <a:close/>
                </a:path>
              </a:pathLst>
            </a:custGeom>
            <a:solidFill>
              <a:srgbClr val="002060">
                <a:alpha val="75686"/>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2620467" y="281260"/>
            <a:ext cx="2531465" cy="495980"/>
          </a:xfrm>
          <a:custGeom>
            <a:avLst/>
            <a:gdLst/>
            <a:ahLst/>
            <a:cxnLst/>
            <a:rect l="l" t="t" r="r" b="b"/>
            <a:pathLst>
              <a:path w="2531465" h="495980">
                <a:moveTo>
                  <a:pt x="0" y="0"/>
                </a:moveTo>
                <a:lnTo>
                  <a:pt x="2531466" y="0"/>
                </a:lnTo>
                <a:lnTo>
                  <a:pt x="2531466" y="495980"/>
                </a:lnTo>
                <a:lnTo>
                  <a:pt x="0" y="49598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8332" y="1538918"/>
            <a:ext cx="3749040" cy="0"/>
          </a:xfrm>
          <a:prstGeom prst="line">
            <a:avLst/>
          </a:prstGeom>
          <a:ln w="19050" cap="rnd">
            <a:solidFill>
              <a:srgbClr val="F9DC5C"/>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1"/>
          <p:cNvSpPr txBox="1"/>
          <p:nvPr/>
        </p:nvSpPr>
        <p:spPr>
          <a:xfrm>
            <a:off x="189169" y="1613573"/>
            <a:ext cx="2840848" cy="305365"/>
          </a:xfrm>
          <a:prstGeom prst="rect">
            <a:avLst/>
          </a:prstGeom>
        </p:spPr>
        <p:txBody>
          <a:bodyPr lIns="0" tIns="0" rIns="0" bIns="0" rtlCol="0" anchor="t">
            <a:spAutoFit/>
          </a:bodyPr>
          <a:lstStyle/>
          <a:p>
            <a:pPr marL="0" marR="0" lvl="0" indent="0" algn="l" defTabSz="914400" rtl="0" eaLnBrk="1" fontAlgn="auto" latinLnBrk="0" hangingPunct="1">
              <a:lnSpc>
                <a:spcPts val="2593"/>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Italics"/>
                <a:ea typeface="+mn-ea"/>
                <a:cs typeface="+mn-cs"/>
              </a:rPr>
              <a:t>Business Partner First</a:t>
            </a:r>
          </a:p>
        </p:txBody>
      </p:sp>
      <p:sp>
        <p:nvSpPr>
          <p:cNvPr id="12" name="TextBox 12"/>
          <p:cNvSpPr txBox="1"/>
          <p:nvPr/>
        </p:nvSpPr>
        <p:spPr>
          <a:xfrm>
            <a:off x="189169" y="1066800"/>
            <a:ext cx="2580814" cy="455976"/>
          </a:xfrm>
          <a:prstGeom prst="rect">
            <a:avLst/>
          </a:prstGeom>
        </p:spPr>
        <p:txBody>
          <a:bodyPr lIns="0" tIns="0" rIns="0" bIns="0" rtlCol="0" anchor="t">
            <a:spAutoFit/>
          </a:bodyPr>
          <a:lstStyle/>
          <a:p>
            <a:pPr marL="0" marR="0" lvl="0" indent="0" algn="l" defTabSz="914400" rtl="0" eaLnBrk="1" fontAlgn="auto" latinLnBrk="0" hangingPunct="1">
              <a:lnSpc>
                <a:spcPts val="3742"/>
              </a:lnSpc>
              <a:spcBef>
                <a:spcPts val="0"/>
              </a:spcBef>
              <a:spcAft>
                <a:spcPts val="0"/>
              </a:spcAft>
              <a:buClrTx/>
              <a:buSzTx/>
              <a:buFontTx/>
              <a:buNone/>
              <a:tabLst/>
              <a:defRPr/>
            </a:pPr>
            <a:r>
              <a:rPr kumimoji="0" lang="en-US" sz="2673" b="0" i="0" u="none" strike="noStrike" kern="1200" cap="none" spc="0" normalizeH="0" baseline="0" noProof="0" dirty="0">
                <a:ln>
                  <a:noFill/>
                </a:ln>
                <a:solidFill>
                  <a:srgbClr val="00124C"/>
                </a:solidFill>
                <a:effectLst/>
                <a:uLnTx/>
                <a:uFillTx/>
                <a:latin typeface="PT Serif Bold"/>
                <a:ea typeface="+mn-ea"/>
                <a:cs typeface="+mn-cs"/>
              </a:rPr>
              <a:t>Firm Highlights</a:t>
            </a:r>
          </a:p>
        </p:txBody>
      </p:sp>
      <p:sp>
        <p:nvSpPr>
          <p:cNvPr id="13" name="TextBox 13"/>
          <p:cNvSpPr txBox="1"/>
          <p:nvPr/>
        </p:nvSpPr>
        <p:spPr>
          <a:xfrm>
            <a:off x="4666639" y="1405509"/>
            <a:ext cx="3087429" cy="4796185"/>
          </a:xfrm>
          <a:prstGeom prst="rect">
            <a:avLst/>
          </a:prstGeom>
        </p:spPr>
        <p:txBody>
          <a:bodyPr wrap="square" lIns="0" tIns="0" rIns="0" bIns="0" rtlCol="0" anchor="t">
            <a:spAutoFit/>
          </a:bodyPr>
          <a:lstStyle/>
          <a:p>
            <a:pPr marL="0" marR="0" lvl="0" indent="0" algn="l" defTabSz="914400" rtl="0" eaLnBrk="1" fontAlgn="auto" latinLnBrk="0" hangingPunct="1">
              <a:lnSpc>
                <a:spcPts val="1971"/>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Based in Washington, DC</a:t>
            </a:r>
          </a:p>
          <a:p>
            <a:pPr marL="0" marR="0" lvl="0" indent="0" algn="l" defTabSz="914400" rtl="0" eaLnBrk="1" fontAlgn="auto" latinLnBrk="0" hangingPunct="1">
              <a:lnSpc>
                <a:spcPts val="1971"/>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D6AD6"/>
              </a:solidFill>
              <a:effectLst/>
              <a:uLnTx/>
              <a:uFillTx/>
              <a:latin typeface="PT Sans Bold"/>
              <a:ea typeface="+mn-ea"/>
              <a:cs typeface="+mn-cs"/>
            </a:endParaRPr>
          </a:p>
          <a:p>
            <a:pPr marL="0" marR="0" lvl="0" indent="0" algn="l" defTabSz="914400" rtl="0" eaLnBrk="1" fontAlgn="auto" latinLnBrk="0" hangingPunct="1">
              <a:lnSpc>
                <a:spcPts val="1971"/>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Latest fund (HCI V):</a:t>
            </a:r>
          </a:p>
          <a:p>
            <a:pPr marL="323848" marR="0" lvl="1" indent="-161924" algn="l" defTabSz="914400" rtl="0" eaLnBrk="1" fontAlgn="auto" latinLnBrk="0" hangingPunct="1">
              <a:lnSpc>
                <a:spcPts val="173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2A2A2A"/>
                </a:solidFill>
                <a:effectLst/>
                <a:uLnTx/>
                <a:uFillTx/>
                <a:latin typeface="PT Sans"/>
                <a:ea typeface="+mn-ea"/>
                <a:cs typeface="+mn-cs"/>
              </a:rPr>
              <a:t>$405M</a:t>
            </a:r>
          </a:p>
          <a:p>
            <a:pPr marL="0" marR="0" lvl="0" indent="0" algn="l" defTabSz="914400" rtl="0" eaLnBrk="1" fontAlgn="auto" latinLnBrk="0" hangingPunct="1">
              <a:lnSpc>
                <a:spcPts val="1739"/>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A2A2A"/>
              </a:solidFill>
              <a:effectLst/>
              <a:uLnTx/>
              <a:uFillTx/>
              <a:latin typeface="PT Sans"/>
              <a:ea typeface="+mn-ea"/>
              <a:cs typeface="+mn-cs"/>
            </a:endParaRPr>
          </a:p>
          <a:p>
            <a:pPr marL="0" marR="0" lvl="0" indent="0" algn="l" defTabSz="914400" rtl="0" eaLnBrk="1" fontAlgn="auto" latinLnBrk="0" hangingPunct="1">
              <a:lnSpc>
                <a:spcPts val="1971"/>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Assets under management: </a:t>
            </a:r>
          </a:p>
          <a:p>
            <a:pPr marL="323848" marR="0" lvl="1" indent="-161924" algn="l" defTabSz="914400" rtl="0" eaLnBrk="1" fontAlgn="auto" latinLnBrk="0" hangingPunct="1">
              <a:lnSpc>
                <a:spcPts val="173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2A2A2A"/>
                </a:solidFill>
                <a:effectLst/>
                <a:uLnTx/>
                <a:uFillTx/>
                <a:latin typeface="PT Sans"/>
                <a:ea typeface="+mn-ea"/>
                <a:cs typeface="+mn-cs"/>
              </a:rPr>
              <a:t>Approx. $1 billion</a:t>
            </a:r>
          </a:p>
          <a:p>
            <a:pPr marL="323848" marR="0" lvl="1" indent="-161924" algn="l" defTabSz="914400" rtl="0" eaLnBrk="1" fontAlgn="auto" latinLnBrk="0" hangingPunct="1">
              <a:lnSpc>
                <a:spcPts val="173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2A2A2A"/>
                </a:solidFill>
                <a:effectLst/>
                <a:uLnTx/>
                <a:uFillTx/>
                <a:latin typeface="PT Sans"/>
                <a:ea typeface="+mn-ea"/>
                <a:cs typeface="+mn-cs"/>
              </a:rPr>
              <a:t>2 active funds</a:t>
            </a:r>
          </a:p>
          <a:p>
            <a:pPr marL="0" marR="0" lvl="0" indent="0" algn="l" defTabSz="914400" rtl="0" eaLnBrk="1" fontAlgn="auto" latinLnBrk="0" hangingPunct="1">
              <a:lnSpc>
                <a:spcPts val="1895"/>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2A2A2A"/>
              </a:solidFill>
              <a:effectLst/>
              <a:uLnTx/>
              <a:uFillTx/>
              <a:latin typeface="PT Sans"/>
              <a:ea typeface="+mn-ea"/>
              <a:cs typeface="+mn-cs"/>
            </a:endParaRPr>
          </a:p>
          <a:p>
            <a:pPr marL="0" marR="0" lvl="0" indent="0" algn="l" defTabSz="914400" rtl="0" eaLnBrk="1" fontAlgn="auto" latinLnBrk="0" hangingPunct="1">
              <a:lnSpc>
                <a:spcPts val="1971"/>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Awards:</a:t>
            </a:r>
          </a:p>
          <a:p>
            <a:pPr marL="323848" lvl="1" indent="-161924">
              <a:lnSpc>
                <a:spcPts val="1739"/>
              </a:lnSpc>
              <a:buFont typeface="Arial"/>
              <a:buChar char="•"/>
            </a:pPr>
            <a:r>
              <a:rPr lang="en-US" sz="1500" dirty="0" err="1">
                <a:solidFill>
                  <a:srgbClr val="2A2A2A"/>
                </a:solidFill>
                <a:latin typeface="PT Sans"/>
              </a:rPr>
              <a:t>BluWave</a:t>
            </a:r>
            <a:r>
              <a:rPr lang="en-US" sz="1500" dirty="0">
                <a:solidFill>
                  <a:srgbClr val="2A2A2A"/>
                </a:solidFill>
                <a:latin typeface="PT Sans"/>
              </a:rPr>
              <a:t> Top Private Equity Innovator – 2023, 2024</a:t>
            </a:r>
          </a:p>
          <a:p>
            <a:pPr marL="323848" lvl="1" indent="-161924">
              <a:lnSpc>
                <a:spcPts val="1739"/>
              </a:lnSpc>
              <a:buFont typeface="Arial"/>
              <a:buChar char="•"/>
            </a:pPr>
            <a:endParaRPr lang="en-US" sz="1500" dirty="0">
              <a:solidFill>
                <a:srgbClr val="2A2A2A"/>
              </a:solidFill>
              <a:latin typeface="PT Sans"/>
            </a:endParaRPr>
          </a:p>
          <a:p>
            <a:pPr marL="323848" lvl="1" indent="-161924">
              <a:lnSpc>
                <a:spcPts val="1739"/>
              </a:lnSpc>
              <a:buFont typeface="Arial"/>
              <a:buChar char="•"/>
            </a:pPr>
            <a:r>
              <a:rPr lang="en-US" sz="1500" dirty="0">
                <a:solidFill>
                  <a:srgbClr val="2A2A2A"/>
                </a:solidFill>
                <a:latin typeface="PT Sans"/>
              </a:rPr>
              <a:t>Inc.'s Top Founder-Friendly Investors - 2021, 2022, 2023, 2024 </a:t>
            </a:r>
          </a:p>
          <a:p>
            <a:pPr marL="323848" lvl="1" indent="-161924">
              <a:lnSpc>
                <a:spcPts val="1739"/>
              </a:lnSpc>
              <a:buFont typeface="Arial"/>
              <a:buChar char="•"/>
            </a:pPr>
            <a:endParaRPr lang="en-US" sz="1500" dirty="0">
              <a:solidFill>
                <a:srgbClr val="2A2A2A"/>
              </a:solidFill>
              <a:latin typeface="PT Sans"/>
            </a:endParaRPr>
          </a:p>
          <a:p>
            <a:pPr marL="323848" lvl="1" indent="-161924">
              <a:lnSpc>
                <a:spcPts val="1739"/>
              </a:lnSpc>
              <a:buFont typeface="Arial"/>
              <a:buChar char="•"/>
            </a:pPr>
            <a:r>
              <a:rPr lang="en-US" sz="1500" dirty="0">
                <a:solidFill>
                  <a:srgbClr val="2A2A2A"/>
                </a:solidFill>
                <a:latin typeface="PT Sans"/>
              </a:rPr>
              <a:t>TOP 50 PE Firms in The Middle Market List - 2021, 2022, 2023, 2024 </a:t>
            </a:r>
          </a:p>
          <a:p>
            <a:pPr marL="0" marR="0" lvl="0" indent="0" algn="l" defTabSz="914400" rtl="0" eaLnBrk="1" fontAlgn="auto" latinLnBrk="0" hangingPunct="1">
              <a:lnSpc>
                <a:spcPts val="1739"/>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PT Sans"/>
              <a:ea typeface="+mn-ea"/>
              <a:cs typeface="+mn-cs"/>
            </a:endParaRPr>
          </a:p>
        </p:txBody>
      </p:sp>
      <p:sp>
        <p:nvSpPr>
          <p:cNvPr id="14" name="TextBox 14"/>
          <p:cNvSpPr txBox="1"/>
          <p:nvPr/>
        </p:nvSpPr>
        <p:spPr>
          <a:xfrm>
            <a:off x="189169" y="2068542"/>
            <a:ext cx="3849431" cy="3572516"/>
          </a:xfrm>
          <a:prstGeom prst="rect">
            <a:avLst/>
          </a:prstGeom>
        </p:spPr>
        <p:txBody>
          <a:bodyPr wrap="square" lIns="0" tIns="0" rIns="0" bIns="0" rtlCol="0" anchor="t">
            <a:spAutoFit/>
          </a:bodyPr>
          <a:lstStyle/>
          <a:p>
            <a:pPr marL="0" marR="0" lvl="0" indent="0" algn="l" defTabSz="914400" rtl="0" eaLnBrk="1" fontAlgn="auto" latinLnBrk="0" hangingPunct="1">
              <a:lnSpc>
                <a:spcPts val="195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PT Sans"/>
                <a:ea typeface="+mn-ea"/>
                <a:cs typeface="+mn-cs"/>
              </a:rPr>
              <a:t>We partner with management teams to drive growth and value creation. Our unique and complementary mix of operating and investment experience differentiates us from other financial partners—the majority of our senior team members have been CEO, President or CFO during their careers. This drives a deeper understanding of sector trends and business fundamentals.</a:t>
            </a:r>
          </a:p>
          <a:p>
            <a:pPr marL="0" marR="0" lvl="0" indent="0" algn="l" defTabSz="914400" rtl="0" eaLnBrk="1" fontAlgn="auto" latinLnBrk="0" hangingPunct="1">
              <a:lnSpc>
                <a:spcPts val="1959"/>
              </a:lnSpc>
              <a:spcBef>
                <a:spcPct val="0"/>
              </a:spcBef>
              <a:spcAft>
                <a:spcPts val="0"/>
              </a:spcAft>
              <a:buClrTx/>
              <a:buSzTx/>
              <a:buFontTx/>
              <a:buNone/>
              <a:tabLst/>
              <a:defRPr/>
            </a:pPr>
            <a:endParaRPr kumimoji="0" lang="en-US" sz="1399" b="0" i="0" u="none" strike="noStrike" kern="1200" cap="none" spc="0" normalizeH="0" baseline="0" noProof="0" dirty="0">
              <a:ln>
                <a:noFill/>
              </a:ln>
              <a:solidFill>
                <a:srgbClr val="000000"/>
              </a:solidFill>
              <a:effectLst/>
              <a:uLnTx/>
              <a:uFillTx/>
              <a:latin typeface="PT Sans"/>
              <a:ea typeface="+mn-ea"/>
              <a:cs typeface="+mn-cs"/>
            </a:endParaRPr>
          </a:p>
          <a:p>
            <a:pPr marL="0" marR="0" lvl="0" indent="0" algn="l" defTabSz="914400" rtl="0" eaLnBrk="1" fontAlgn="auto" latinLnBrk="0" hangingPunct="1">
              <a:lnSpc>
                <a:spcPts val="195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PT Sans"/>
                <a:ea typeface="+mn-ea"/>
                <a:cs typeface="+mn-cs"/>
              </a:rPr>
              <a:t>We help develop and support well-defined organic and acquisition growth strategies and assist with operational improvements. We collaborate with management teams who share our commitment to integrity, professionalism, and success.</a:t>
            </a:r>
          </a:p>
        </p:txBody>
      </p:sp>
      <p:sp>
        <p:nvSpPr>
          <p:cNvPr id="15" name="TextBox 15"/>
          <p:cNvSpPr txBox="1"/>
          <p:nvPr/>
        </p:nvSpPr>
        <p:spPr>
          <a:xfrm>
            <a:off x="189169" y="6019800"/>
            <a:ext cx="3908860" cy="342604"/>
          </a:xfrm>
          <a:prstGeom prst="rect">
            <a:avLst/>
          </a:prstGeom>
        </p:spPr>
        <p:txBody>
          <a:bodyPr lIns="0" tIns="0" rIns="0" bIns="0" rtlCol="0" anchor="t">
            <a:spAutoFit/>
          </a:bodyPr>
          <a:lstStyle/>
          <a:p>
            <a:pPr marL="0" marR="0" lvl="0" indent="0" algn="l" defTabSz="914400" rtl="0" eaLnBrk="1" fontAlgn="auto" latinLnBrk="0" hangingPunct="1">
              <a:lnSpc>
                <a:spcPts val="2657"/>
              </a:lnSpc>
              <a:spcBef>
                <a:spcPts val="0"/>
              </a:spcBef>
              <a:spcAft>
                <a:spcPts val="0"/>
              </a:spcAft>
              <a:buClrTx/>
              <a:buSzTx/>
              <a:buFontTx/>
              <a:buNone/>
              <a:tabLst/>
              <a:defRPr/>
            </a:pPr>
            <a:r>
              <a:rPr kumimoji="0" lang="en-US" sz="2373" b="0" i="0" u="none" strike="noStrike" kern="1200" cap="none" spc="0" normalizeH="0" baseline="0" noProof="0" dirty="0">
                <a:ln>
                  <a:noFill/>
                </a:ln>
                <a:solidFill>
                  <a:srgbClr val="00124C"/>
                </a:solidFill>
                <a:effectLst/>
                <a:uLnTx/>
                <a:uFillTx/>
                <a:latin typeface="PT Serif Bold"/>
                <a:ea typeface="+mn-ea"/>
                <a:cs typeface="+mn-cs"/>
              </a:rPr>
              <a:t>Investment Criteria</a:t>
            </a:r>
          </a:p>
        </p:txBody>
      </p:sp>
      <p:sp>
        <p:nvSpPr>
          <p:cNvPr id="16" name="TextBox 16"/>
          <p:cNvSpPr txBox="1"/>
          <p:nvPr/>
        </p:nvSpPr>
        <p:spPr>
          <a:xfrm>
            <a:off x="357394" y="6586179"/>
            <a:ext cx="2919206" cy="2835263"/>
          </a:xfrm>
          <a:prstGeom prst="rect">
            <a:avLst/>
          </a:prstGeom>
        </p:spPr>
        <p:txBody>
          <a:bodyPr wrap="square" lIns="0" tIns="0" rIns="0" bIns="0" rtlCol="0" anchor="t">
            <a:spAutoFit/>
          </a:bodyPr>
          <a:lstStyle/>
          <a:p>
            <a:pPr marL="0" marR="0" lvl="0" indent="0" algn="l" defTabSz="914400" rtl="0" eaLnBrk="1" fontAlgn="auto" latinLnBrk="0" hangingPunct="1">
              <a:lnSpc>
                <a:spcPts val="2209"/>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Size</a:t>
            </a:r>
          </a:p>
          <a:p>
            <a:pPr marL="323848" marR="0" lvl="1" indent="-161924" algn="l" defTabSz="914400" rtl="0" eaLnBrk="1" fontAlgn="auto" latinLnBrk="0" hangingPunct="1">
              <a:lnSpc>
                <a:spcPts val="194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EBITDA up to $20M</a:t>
            </a:r>
          </a:p>
          <a:p>
            <a:pPr marL="323848" marR="0" lvl="1" indent="-161924" algn="l" defTabSz="914400" rtl="0" eaLnBrk="1" fontAlgn="auto" latinLnBrk="0" hangingPunct="1">
              <a:lnSpc>
                <a:spcPts val="194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HCI investment up to $75M</a:t>
            </a:r>
          </a:p>
          <a:p>
            <a:pPr marL="0" marR="0" lvl="0" indent="0" algn="l" defTabSz="914400" rtl="0" eaLnBrk="1" fontAlgn="auto" latinLnBrk="0" hangingPunct="1">
              <a:lnSpc>
                <a:spcPts val="2209"/>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PT Sans"/>
              <a:ea typeface="+mn-ea"/>
              <a:cs typeface="+mn-cs"/>
            </a:endParaRPr>
          </a:p>
          <a:p>
            <a:pPr marL="0" marR="0" lvl="0" indent="0" algn="l" defTabSz="914400" rtl="0" eaLnBrk="1" fontAlgn="auto" latinLnBrk="0" hangingPunct="1">
              <a:lnSpc>
                <a:spcPts val="2209"/>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Transaction Dynamics</a:t>
            </a:r>
          </a:p>
          <a:p>
            <a:pPr marL="323848" marR="0" lvl="1" indent="-161924" algn="l" defTabSz="914400" rtl="0" eaLnBrk="1" fontAlgn="auto" latinLnBrk="0" hangingPunct="1">
              <a:lnSpc>
                <a:spcPts val="194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Focused on privately-held</a:t>
            </a:r>
          </a:p>
          <a:p>
            <a:pPr marL="323848" marR="0" lvl="1" indent="-161924" algn="l" defTabSz="914400" rtl="0" eaLnBrk="1" fontAlgn="auto" latinLnBrk="0" hangingPunct="1">
              <a:lnSpc>
                <a:spcPts val="194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Owners seeking partnerships</a:t>
            </a:r>
          </a:p>
          <a:p>
            <a:pPr marL="0" marR="0" lvl="0" indent="0" algn="l" defTabSz="914400" rtl="0" eaLnBrk="1" fontAlgn="auto" latinLnBrk="0" hangingPunct="1">
              <a:lnSpc>
                <a:spcPts val="1949"/>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PT Sans"/>
              <a:ea typeface="+mn-ea"/>
              <a:cs typeface="+mn-cs"/>
            </a:endParaRPr>
          </a:p>
          <a:p>
            <a:pPr marL="0" marR="0" lvl="0" indent="0" algn="l" defTabSz="914400" rtl="0" eaLnBrk="1" fontAlgn="auto" latinLnBrk="0" hangingPunct="1">
              <a:lnSpc>
                <a:spcPts val="2339"/>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Industry Characteristics</a:t>
            </a:r>
          </a:p>
          <a:p>
            <a:pPr marL="323848" marR="0" lvl="1" indent="-161924" algn="l" defTabSz="914400" rtl="0" eaLnBrk="1" fontAlgn="auto" latinLnBrk="0" hangingPunct="1">
              <a:lnSpc>
                <a:spcPts val="194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Highly fragmented</a:t>
            </a:r>
          </a:p>
          <a:p>
            <a:pPr marL="323848" marR="0" lvl="1" indent="-161924" algn="l" defTabSz="914400" rtl="0" eaLnBrk="1" fontAlgn="auto" latinLnBrk="0" hangingPunct="1">
              <a:lnSpc>
                <a:spcPts val="1949"/>
              </a:lnSpc>
              <a:spcBef>
                <a:spcPct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Large addressable market</a:t>
            </a:r>
          </a:p>
        </p:txBody>
      </p:sp>
      <p:sp>
        <p:nvSpPr>
          <p:cNvPr id="17" name="TextBox 17"/>
          <p:cNvSpPr txBox="1"/>
          <p:nvPr/>
        </p:nvSpPr>
        <p:spPr>
          <a:xfrm>
            <a:off x="4740567" y="6586179"/>
            <a:ext cx="2492247" cy="2885405"/>
          </a:xfrm>
          <a:prstGeom prst="rect">
            <a:avLst/>
          </a:prstGeom>
        </p:spPr>
        <p:txBody>
          <a:bodyPr lIns="0" tIns="0" rIns="0" bIns="0" rtlCol="0" anchor="t">
            <a:spAutoFit/>
          </a:bodyPr>
          <a:lstStyle/>
          <a:p>
            <a:pPr marL="0" marR="0" lvl="0" indent="0" algn="l" defTabSz="914400" rtl="0" eaLnBrk="1" fontAlgn="auto" latinLnBrk="0" hangingPunct="1">
              <a:lnSpc>
                <a:spcPts val="2079"/>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Primary Business Models</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Value-added distribution</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Manufacturing</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Industrial services</a:t>
            </a:r>
          </a:p>
          <a:p>
            <a:pPr marL="0" marR="0" lvl="0" indent="0" algn="l" defTabSz="914400" rtl="0" eaLnBrk="1" fontAlgn="auto" latinLnBrk="0" hangingPunct="1">
              <a:lnSpc>
                <a:spcPts val="2079"/>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PT Sans"/>
              <a:ea typeface="+mn-ea"/>
              <a:cs typeface="+mn-cs"/>
            </a:endParaRPr>
          </a:p>
          <a:p>
            <a:pPr marL="0" marR="0" lvl="0" indent="0" algn="l" defTabSz="914400" rtl="0" eaLnBrk="1" fontAlgn="auto" latinLnBrk="0" hangingPunct="1">
              <a:lnSpc>
                <a:spcPts val="2079"/>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6AD6"/>
                </a:solidFill>
                <a:effectLst/>
                <a:uLnTx/>
                <a:uFillTx/>
                <a:latin typeface="PT Sans Bold"/>
                <a:ea typeface="+mn-ea"/>
                <a:cs typeface="+mn-cs"/>
              </a:rPr>
              <a:t>Primary End Markets</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Food &amp; foodservice </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Industrial supplies</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Aerospace &amp; defense </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Auto &amp; truck </a:t>
            </a:r>
          </a:p>
          <a:p>
            <a:pPr marL="302259" marR="0" lvl="1" indent="-151129" algn="l" defTabSz="914400" rtl="0" eaLnBrk="1" fontAlgn="auto" latinLnBrk="0" hangingPunct="1">
              <a:lnSpc>
                <a:spcPts val="1819"/>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Building products </a:t>
            </a:r>
          </a:p>
          <a:p>
            <a:pPr marL="302259" marR="0" lvl="1" indent="-151129" algn="l" defTabSz="914400" rtl="0" eaLnBrk="1" fontAlgn="auto" latinLnBrk="0" hangingPunct="1">
              <a:lnSpc>
                <a:spcPts val="1819"/>
              </a:lnSpc>
              <a:spcBef>
                <a:spcPct val="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PT Sans"/>
                <a:ea typeface="+mn-ea"/>
                <a:cs typeface="+mn-cs"/>
              </a:rPr>
              <a:t>Infrastructure</a:t>
            </a:r>
          </a:p>
        </p:txBody>
      </p:sp>
    </p:spTree>
    <p:extLst>
      <p:ext uri="{BB962C8B-B14F-4D97-AF65-F5344CB8AC3E}">
        <p14:creationId xmlns:p14="http://schemas.microsoft.com/office/powerpoint/2010/main" val="362320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600452717"/>
              </p:ext>
            </p:extLst>
          </p:nvPr>
        </p:nvGraphicFramePr>
        <p:xfrm>
          <a:off x="472587" y="1095998"/>
          <a:ext cx="6995012" cy="8200402"/>
        </p:xfrm>
        <a:graphic>
          <a:graphicData uri="http://schemas.openxmlformats.org/drawingml/2006/table">
            <a:tbl>
              <a:tblPr/>
              <a:tblGrid>
                <a:gridCol w="1477051">
                  <a:extLst>
                    <a:ext uri="{9D8B030D-6E8A-4147-A177-3AD203B41FA5}">
                      <a16:colId xmlns:a16="http://schemas.microsoft.com/office/drawing/2014/main" val="20000"/>
                    </a:ext>
                  </a:extLst>
                </a:gridCol>
                <a:gridCol w="1472462">
                  <a:extLst>
                    <a:ext uri="{9D8B030D-6E8A-4147-A177-3AD203B41FA5}">
                      <a16:colId xmlns:a16="http://schemas.microsoft.com/office/drawing/2014/main" val="20001"/>
                    </a:ext>
                  </a:extLst>
                </a:gridCol>
                <a:gridCol w="3170781">
                  <a:extLst>
                    <a:ext uri="{9D8B030D-6E8A-4147-A177-3AD203B41FA5}">
                      <a16:colId xmlns:a16="http://schemas.microsoft.com/office/drawing/2014/main" val="20002"/>
                    </a:ext>
                  </a:extLst>
                </a:gridCol>
                <a:gridCol w="874718">
                  <a:extLst>
                    <a:ext uri="{9D8B030D-6E8A-4147-A177-3AD203B41FA5}">
                      <a16:colId xmlns:a16="http://schemas.microsoft.com/office/drawing/2014/main" val="20003"/>
                    </a:ext>
                  </a:extLst>
                </a:gridCol>
              </a:tblGrid>
              <a:tr h="0">
                <a:tc>
                  <a:txBody>
                    <a:bodyPr/>
                    <a:lstStyle/>
                    <a:p>
                      <a:pPr algn="l">
                        <a:lnSpc>
                          <a:spcPts val="1404"/>
                        </a:lnSpc>
                        <a:defRPr/>
                      </a:pPr>
                      <a:r>
                        <a:rPr lang="en-US" sz="1200" b="1" dirty="0">
                          <a:solidFill>
                            <a:srgbClr val="FFFFFF"/>
                          </a:solidFill>
                          <a:latin typeface="+mj-lt"/>
                        </a:rPr>
                        <a:t>Company</a:t>
                      </a:r>
                      <a:endParaRPr lang="en-US" sz="1200" b="1" dirty="0">
                        <a:latin typeface="+mj-lt"/>
                      </a:endParaRP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solidFill>
                      <a:srgbClr val="00124C"/>
                    </a:solidFill>
                  </a:tcPr>
                </a:tc>
                <a:tc>
                  <a:txBody>
                    <a:bodyPr/>
                    <a:lstStyle/>
                    <a:p>
                      <a:pPr algn="l">
                        <a:lnSpc>
                          <a:spcPts val="1404"/>
                        </a:lnSpc>
                        <a:defRPr/>
                      </a:pPr>
                      <a:r>
                        <a:rPr lang="en-US" sz="1200" b="1" dirty="0">
                          <a:solidFill>
                            <a:srgbClr val="FFFFFF"/>
                          </a:solidFill>
                          <a:latin typeface="+mj-lt"/>
                        </a:rPr>
                        <a:t>Business Model/ Industry</a:t>
                      </a:r>
                      <a:endParaRPr lang="en-US" sz="1200" b="1" dirty="0">
                        <a:latin typeface="+mj-lt"/>
                      </a:endParaRP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solidFill>
                      <a:srgbClr val="00124C"/>
                    </a:solidFill>
                  </a:tcPr>
                </a:tc>
                <a:tc>
                  <a:txBody>
                    <a:bodyPr/>
                    <a:lstStyle/>
                    <a:p>
                      <a:pPr algn="l">
                        <a:lnSpc>
                          <a:spcPts val="1404"/>
                        </a:lnSpc>
                        <a:defRPr/>
                      </a:pPr>
                      <a:r>
                        <a:rPr lang="en-US" sz="1200" b="1" dirty="0">
                          <a:solidFill>
                            <a:srgbClr val="FFFFFF"/>
                          </a:solidFill>
                          <a:latin typeface="+mj-lt"/>
                        </a:rPr>
                        <a:t>Business </a:t>
                      </a:r>
                      <a:endParaRPr lang="en-US" sz="1200" b="1" dirty="0">
                        <a:latin typeface="+mj-lt"/>
                      </a:endParaRPr>
                    </a:p>
                    <a:p>
                      <a:pPr>
                        <a:lnSpc>
                          <a:spcPts val="1404"/>
                        </a:lnSpc>
                      </a:pPr>
                      <a:r>
                        <a:rPr lang="en-US" sz="1200" b="1" dirty="0">
                          <a:solidFill>
                            <a:srgbClr val="FFFFFF"/>
                          </a:solidFill>
                          <a:latin typeface="+mj-lt"/>
                        </a:rPr>
                        <a:t>Description</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solidFill>
                      <a:srgbClr val="00124C"/>
                    </a:solidFill>
                  </a:tcPr>
                </a:tc>
                <a:tc>
                  <a:txBody>
                    <a:bodyPr/>
                    <a:lstStyle/>
                    <a:p>
                      <a:pPr algn="l">
                        <a:lnSpc>
                          <a:spcPts val="1404"/>
                        </a:lnSpc>
                        <a:defRPr/>
                      </a:pPr>
                      <a:r>
                        <a:rPr lang="en-US" sz="1200" b="1" dirty="0">
                          <a:solidFill>
                            <a:srgbClr val="FFFFFF"/>
                          </a:solidFill>
                          <a:latin typeface="+mj-lt"/>
                        </a:rPr>
                        <a:t>Initial Investment Date</a:t>
                      </a:r>
                      <a:endParaRPr lang="en-US" sz="1200" b="1" dirty="0">
                        <a:latin typeface="+mj-lt"/>
                      </a:endParaRP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solidFill>
                      <a:srgbClr val="00124C"/>
                    </a:solidFill>
                  </a:tcPr>
                </a:tc>
                <a:extLst>
                  <a:ext uri="{0D108BD9-81ED-4DB2-BD59-A6C34878D82A}">
                    <a16:rowId xmlns:a16="http://schemas.microsoft.com/office/drawing/2014/main" val="10000"/>
                  </a:ext>
                </a:extLst>
              </a:tr>
              <a:tr h="457087">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Distribution/</a:t>
                      </a:r>
                      <a:endParaRPr lang="en-US" sz="1100"/>
                    </a:p>
                    <a:p>
                      <a:pPr>
                        <a:lnSpc>
                          <a:spcPts val="1399"/>
                        </a:lnSpc>
                      </a:pPr>
                      <a:r>
                        <a:rPr lang="en-US" sz="999">
                          <a:solidFill>
                            <a:srgbClr val="0D6AD6"/>
                          </a:solidFill>
                          <a:latin typeface="PT Sans"/>
                        </a:rPr>
                        <a:t>Automotive Aftermarket</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Distributor of automotive aftermarket parts to service centers, dealers, and e-commerce retailers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Nov-23</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457087">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Services/</a:t>
                      </a:r>
                      <a:endParaRPr lang="en-US" sz="1100"/>
                    </a:p>
                    <a:p>
                      <a:pPr>
                        <a:lnSpc>
                          <a:spcPts val="1399"/>
                        </a:lnSpc>
                      </a:pPr>
                      <a:r>
                        <a:rPr lang="en-US" sz="999">
                          <a:solidFill>
                            <a:srgbClr val="0D6AD6"/>
                          </a:solidFill>
                          <a:latin typeface="PT Sans"/>
                        </a:rPr>
                        <a:t>Lawn Care</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dirty="0">
                          <a:solidFill>
                            <a:srgbClr val="000000"/>
                          </a:solidFill>
                          <a:latin typeface="PT Sans"/>
                        </a:rPr>
                        <a:t>A platform focused on residential lawn care treatment, tree, shrub and pest control services</a:t>
                      </a:r>
                      <a:endParaRPr lang="en-US" sz="1100" dirty="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Jun-23</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457087">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Services/</a:t>
                      </a:r>
                      <a:endParaRPr lang="en-US" sz="1100"/>
                    </a:p>
                    <a:p>
                      <a:pPr>
                        <a:lnSpc>
                          <a:spcPts val="1399"/>
                        </a:lnSpc>
                      </a:pPr>
                      <a:r>
                        <a:rPr lang="en-US" sz="999">
                          <a:solidFill>
                            <a:srgbClr val="0D6AD6"/>
                          </a:solidFill>
                          <a:latin typeface="PT Sans"/>
                        </a:rPr>
                        <a:t>Facility services</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Provider of roof repair and maintenance services to commercial buildings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Mar-22</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Services/</a:t>
                      </a:r>
                      <a:endParaRPr lang="en-US" sz="1100"/>
                    </a:p>
                    <a:p>
                      <a:pPr>
                        <a:lnSpc>
                          <a:spcPts val="1399"/>
                        </a:lnSpc>
                      </a:pPr>
                      <a:r>
                        <a:rPr lang="en-US" sz="999">
                          <a:solidFill>
                            <a:srgbClr val="0D6AD6"/>
                          </a:solidFill>
                          <a:latin typeface="PT Sans"/>
                        </a:rPr>
                        <a:t>Foodservice</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Provider of repair and maintenance on commercial food service equipment</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Jun-20</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Manufacturing/</a:t>
                      </a:r>
                      <a:endParaRPr lang="en-US" sz="1100"/>
                    </a:p>
                    <a:p>
                      <a:pPr>
                        <a:lnSpc>
                          <a:spcPts val="1399"/>
                        </a:lnSpc>
                      </a:pPr>
                      <a:r>
                        <a:rPr lang="en-US" sz="999">
                          <a:solidFill>
                            <a:srgbClr val="0D6AD6"/>
                          </a:solidFill>
                          <a:latin typeface="PT Sans"/>
                        </a:rPr>
                        <a:t>A&amp;D</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Designer and manufacturer of defense electronics products and provider of related solutions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Jan-20</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Distribution/</a:t>
                      </a:r>
                      <a:endParaRPr lang="en-US" sz="1100"/>
                    </a:p>
                    <a:p>
                      <a:pPr>
                        <a:lnSpc>
                          <a:spcPts val="1399"/>
                        </a:lnSpc>
                      </a:pPr>
                      <a:r>
                        <a:rPr lang="en-US" sz="999">
                          <a:solidFill>
                            <a:srgbClr val="0D6AD6"/>
                          </a:solidFill>
                          <a:latin typeface="PT Sans"/>
                        </a:rPr>
                        <a:t>Various sectors</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Distributor of industrial and hydraulic hose and hose accessories to various end markets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Dec-18</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Manufacturing/</a:t>
                      </a:r>
                      <a:endParaRPr lang="en-US" sz="1100"/>
                    </a:p>
                    <a:p>
                      <a:pPr>
                        <a:lnSpc>
                          <a:spcPts val="1399"/>
                        </a:lnSpc>
                      </a:pPr>
                      <a:r>
                        <a:rPr lang="en-US" sz="999">
                          <a:solidFill>
                            <a:srgbClr val="0D6AD6"/>
                          </a:solidFill>
                          <a:latin typeface="PT Sans"/>
                        </a:rPr>
                        <a:t>Building products</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Manufacturer of semi-custom kitchen and bath cabinets for the single-family residential market</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Nov-18</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Industrial services/</a:t>
                      </a:r>
                      <a:endParaRPr lang="en-US" sz="1100"/>
                    </a:p>
                    <a:p>
                      <a:pPr>
                        <a:lnSpc>
                          <a:spcPts val="1399"/>
                        </a:lnSpc>
                      </a:pPr>
                      <a:r>
                        <a:rPr lang="en-US" sz="999">
                          <a:solidFill>
                            <a:srgbClr val="0D6AD6"/>
                          </a:solidFill>
                          <a:latin typeface="PT Sans"/>
                        </a:rPr>
                        <a:t>Food &amp; foodservice</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Provider of co-packing and co-manufacturing services to the human and pet food industry</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Aug-18</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Transportation/</a:t>
                      </a:r>
                      <a:endParaRPr lang="en-US" sz="1100"/>
                    </a:p>
                    <a:p>
                      <a:pPr>
                        <a:lnSpc>
                          <a:spcPts val="1399"/>
                        </a:lnSpc>
                      </a:pPr>
                      <a:r>
                        <a:rPr lang="en-US" sz="999">
                          <a:solidFill>
                            <a:srgbClr val="0D6AD6"/>
                          </a:solidFill>
                          <a:latin typeface="PT Sans"/>
                        </a:rPr>
                        <a:t>Healthcare</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dirty="0">
                          <a:solidFill>
                            <a:srgbClr val="000000"/>
                          </a:solidFill>
                          <a:latin typeface="PT Sans"/>
                        </a:rPr>
                        <a:t>Non-asset based provider of dedicated transportation of pharmaceuticals to the long-term care industry</a:t>
                      </a:r>
                      <a:endParaRPr lang="en-US" sz="1100" dirty="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May-18</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9"/>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dirty="0">
                          <a:solidFill>
                            <a:srgbClr val="000000"/>
                          </a:solidFill>
                          <a:latin typeface="PT Sans"/>
                        </a:rPr>
                        <a:t>Virtual Manufacturing/</a:t>
                      </a:r>
                      <a:endParaRPr lang="en-US" sz="1100" dirty="0"/>
                    </a:p>
                    <a:p>
                      <a:pPr>
                        <a:lnSpc>
                          <a:spcPts val="1399"/>
                        </a:lnSpc>
                      </a:pPr>
                      <a:r>
                        <a:rPr lang="en-US" sz="999" dirty="0">
                          <a:solidFill>
                            <a:srgbClr val="0D6AD6"/>
                          </a:solidFill>
                          <a:latin typeface="PT Sans"/>
                        </a:rPr>
                        <a:t>Building products</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dirty="0">
                          <a:solidFill>
                            <a:srgbClr val="000000"/>
                          </a:solidFill>
                          <a:latin typeface="PT Sans"/>
                        </a:rPr>
                        <a:t>Virtual manufacturer of cabinets and distributor of counter tops to the multi-family residential market</a:t>
                      </a:r>
                      <a:endParaRPr lang="en-US" sz="1100" dirty="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dirty="0">
                          <a:solidFill>
                            <a:srgbClr val="000000"/>
                          </a:solidFill>
                          <a:latin typeface="PT Sans"/>
                        </a:rPr>
                        <a:t>May-18</a:t>
                      </a:r>
                      <a:endParaRPr lang="en-US" sz="1100" dirty="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0"/>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Distribution/</a:t>
                      </a:r>
                      <a:endParaRPr lang="en-US" sz="1100"/>
                    </a:p>
                    <a:p>
                      <a:pPr>
                        <a:lnSpc>
                          <a:spcPts val="1399"/>
                        </a:lnSpc>
                      </a:pPr>
                      <a:r>
                        <a:rPr lang="en-US" sz="999">
                          <a:solidFill>
                            <a:srgbClr val="0D6AD6"/>
                          </a:solidFill>
                          <a:latin typeface="PT Sans"/>
                        </a:rPr>
                        <a:t>Hotel &amp; hospitality</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Distributor of disposables and operational supplies and equipment to the lodging/hospitality industry</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Dec-17</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1"/>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Manufacturing/</a:t>
                      </a:r>
                      <a:endParaRPr lang="en-US" sz="1100"/>
                    </a:p>
                    <a:p>
                      <a:pPr>
                        <a:lnSpc>
                          <a:spcPts val="1399"/>
                        </a:lnSpc>
                      </a:pPr>
                      <a:r>
                        <a:rPr lang="en-US" sz="999">
                          <a:solidFill>
                            <a:srgbClr val="0D6AD6"/>
                          </a:solidFill>
                          <a:latin typeface="PT Sans"/>
                        </a:rPr>
                        <a:t>Auto &amp; truck</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Manufacturer of precision-machined auto powertrain, chassis and suspension components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Aug-17</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2"/>
                  </a:ext>
                </a:extLst>
              </a:tr>
              <a:tr h="512799">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Services/</a:t>
                      </a:r>
                      <a:endParaRPr lang="en-US" sz="1100"/>
                    </a:p>
                    <a:p>
                      <a:pPr>
                        <a:lnSpc>
                          <a:spcPts val="1399"/>
                        </a:lnSpc>
                      </a:pPr>
                      <a:r>
                        <a:rPr lang="en-US" sz="999">
                          <a:solidFill>
                            <a:srgbClr val="0D6AD6"/>
                          </a:solidFill>
                          <a:latin typeface="PT Sans"/>
                        </a:rPr>
                        <a:t>Auto &amp; truck</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Provider of protective coating, heat treating and other services for small metal fasteners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Jul-15</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3"/>
                  </a:ext>
                </a:extLst>
              </a:tr>
              <a:tr h="492155">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Manufacturing/</a:t>
                      </a:r>
                      <a:endParaRPr lang="en-US" sz="1100"/>
                    </a:p>
                    <a:p>
                      <a:pPr>
                        <a:lnSpc>
                          <a:spcPts val="1399"/>
                        </a:lnSpc>
                      </a:pPr>
                      <a:r>
                        <a:rPr lang="en-US" sz="999">
                          <a:solidFill>
                            <a:srgbClr val="0D6AD6"/>
                          </a:solidFill>
                          <a:latin typeface="PT Sans"/>
                        </a:rPr>
                        <a:t>Auto &amp; truck</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Manufacturer of high-profile auto badge assemblies and other highly-engineered products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a:solidFill>
                            <a:srgbClr val="000000"/>
                          </a:solidFill>
                          <a:latin typeface="PT Sans"/>
                        </a:rPr>
                        <a:t>Mar-15</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4"/>
                  </a:ext>
                </a:extLst>
              </a:tr>
              <a:tr h="599396">
                <a:tc>
                  <a:txBody>
                    <a:bodyPr/>
                    <a:lstStyle/>
                    <a:p>
                      <a:pPr algn="ctr">
                        <a:lnSpc>
                          <a:spcPts val="1679"/>
                        </a:lnSpc>
                        <a:defRPr/>
                      </a:pP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399"/>
                        </a:lnSpc>
                        <a:defRPr/>
                      </a:pPr>
                      <a:r>
                        <a:rPr lang="en-US" sz="999">
                          <a:solidFill>
                            <a:srgbClr val="000000"/>
                          </a:solidFill>
                          <a:latin typeface="PT Sans"/>
                        </a:rPr>
                        <a:t>Distribution/</a:t>
                      </a:r>
                      <a:endParaRPr lang="en-US" sz="1100"/>
                    </a:p>
                    <a:p>
                      <a:pPr>
                        <a:lnSpc>
                          <a:spcPts val="1399"/>
                        </a:lnSpc>
                      </a:pPr>
                      <a:r>
                        <a:rPr lang="en-US" sz="999">
                          <a:solidFill>
                            <a:srgbClr val="0D6AD6"/>
                          </a:solidFill>
                          <a:latin typeface="PT Sans"/>
                        </a:rPr>
                        <a:t>Food &amp; foodservice</a:t>
                      </a:r>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l">
                        <a:lnSpc>
                          <a:spcPts val="1540"/>
                        </a:lnSpc>
                        <a:defRPr/>
                      </a:pPr>
                      <a:r>
                        <a:rPr lang="en-US" sz="1100">
                          <a:solidFill>
                            <a:srgbClr val="000000"/>
                          </a:solidFill>
                          <a:latin typeface="PT Sans"/>
                        </a:rPr>
                        <a:t>Distributor of disposable products for the foodservice, healthcare and janitorial markets</a:t>
                      </a:r>
                      <a:endParaRPr lang="en-US" sz="110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tc>
                  <a:txBody>
                    <a:bodyPr/>
                    <a:lstStyle/>
                    <a:p>
                      <a:pPr algn="ctr">
                        <a:lnSpc>
                          <a:spcPts val="1399"/>
                        </a:lnSpc>
                        <a:defRPr/>
                      </a:pPr>
                      <a:r>
                        <a:rPr lang="en-US" sz="999" dirty="0">
                          <a:solidFill>
                            <a:srgbClr val="000000"/>
                          </a:solidFill>
                          <a:latin typeface="PT Sans"/>
                        </a:rPr>
                        <a:t>Apr-14</a:t>
                      </a:r>
                      <a:endParaRPr lang="en-US" sz="1100" dirty="0"/>
                    </a:p>
                  </a:txBody>
                  <a:tcPr marL="38100" marR="38100" marT="38100" marB="38100" anchor="ctr">
                    <a:lnL w="14288" cap="flat" cmpd="sng" algn="ctr">
                      <a:solidFill>
                        <a:srgbClr val="D9D9D9"/>
                      </a:solidFill>
                      <a:prstDash val="solid"/>
                      <a:round/>
                      <a:headEnd type="none" w="med" len="med"/>
                      <a:tailEnd type="none" w="med" len="med"/>
                    </a:lnL>
                    <a:lnR w="14288" cap="flat" cmpd="sng" algn="ctr">
                      <a:solidFill>
                        <a:srgbClr val="D9D9D9"/>
                      </a:solidFill>
                      <a:prstDash val="solid"/>
                      <a:round/>
                      <a:headEnd type="none" w="med" len="med"/>
                      <a:tailEnd type="none" w="med" len="med"/>
                    </a:lnR>
                    <a:lnT w="14288" cap="flat" cmpd="sng" algn="ctr">
                      <a:solidFill>
                        <a:srgbClr val="D9D9D9"/>
                      </a:solidFill>
                      <a:prstDash val="solid"/>
                      <a:round/>
                      <a:headEnd type="none" w="med" len="med"/>
                      <a:tailEnd type="none" w="med" len="med"/>
                    </a:lnT>
                    <a:lnB w="14288"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3" name="Freeform 3"/>
          <p:cNvSpPr/>
          <p:nvPr/>
        </p:nvSpPr>
        <p:spPr>
          <a:xfrm>
            <a:off x="663742" y="3708615"/>
            <a:ext cx="1104261" cy="346780"/>
          </a:xfrm>
          <a:custGeom>
            <a:avLst/>
            <a:gdLst/>
            <a:ahLst/>
            <a:cxnLst/>
            <a:rect l="l" t="t" r="r" b="b"/>
            <a:pathLst>
              <a:path w="1104261" h="346780">
                <a:moveTo>
                  <a:pt x="0" y="0"/>
                </a:moveTo>
                <a:lnTo>
                  <a:pt x="1104260" y="0"/>
                </a:lnTo>
                <a:lnTo>
                  <a:pt x="1104260" y="346781"/>
                </a:lnTo>
                <a:lnTo>
                  <a:pt x="0" y="346781"/>
                </a:lnTo>
                <a:lnTo>
                  <a:pt x="0" y="0"/>
                </a:lnTo>
                <a:close/>
              </a:path>
            </a:pathLst>
          </a:custGeom>
          <a:blipFill>
            <a:blip r:embed="rId2"/>
            <a:stretch>
              <a:fillRect/>
            </a:stretch>
          </a:blipFill>
        </p:spPr>
        <p:txBody>
          <a:bodyPr/>
          <a:lstStyle/>
          <a:p>
            <a:endParaRPr lang="en-US"/>
          </a:p>
        </p:txBody>
      </p:sp>
      <p:sp>
        <p:nvSpPr>
          <p:cNvPr id="4" name="Freeform 4"/>
          <p:cNvSpPr/>
          <p:nvPr/>
        </p:nvSpPr>
        <p:spPr>
          <a:xfrm>
            <a:off x="611938" y="6777349"/>
            <a:ext cx="1207868" cy="263343"/>
          </a:xfrm>
          <a:custGeom>
            <a:avLst/>
            <a:gdLst/>
            <a:ahLst/>
            <a:cxnLst/>
            <a:rect l="l" t="t" r="r" b="b"/>
            <a:pathLst>
              <a:path w="1207868" h="263343">
                <a:moveTo>
                  <a:pt x="0" y="0"/>
                </a:moveTo>
                <a:lnTo>
                  <a:pt x="1207868" y="0"/>
                </a:lnTo>
                <a:lnTo>
                  <a:pt x="1207868" y="263344"/>
                </a:lnTo>
                <a:lnTo>
                  <a:pt x="0" y="263344"/>
                </a:lnTo>
                <a:lnTo>
                  <a:pt x="0" y="0"/>
                </a:lnTo>
                <a:close/>
              </a:path>
            </a:pathLst>
          </a:custGeom>
          <a:blipFill>
            <a:blip r:embed="rId3"/>
            <a:stretch>
              <a:fillRect/>
            </a:stretch>
          </a:blipFill>
        </p:spPr>
        <p:txBody>
          <a:bodyPr/>
          <a:lstStyle/>
          <a:p>
            <a:endParaRPr lang="en-US"/>
          </a:p>
        </p:txBody>
      </p:sp>
      <p:sp>
        <p:nvSpPr>
          <p:cNvPr id="5" name="Freeform 5"/>
          <p:cNvSpPr/>
          <p:nvPr/>
        </p:nvSpPr>
        <p:spPr>
          <a:xfrm>
            <a:off x="611938" y="5749105"/>
            <a:ext cx="1124422" cy="328894"/>
          </a:xfrm>
          <a:custGeom>
            <a:avLst/>
            <a:gdLst/>
            <a:ahLst/>
            <a:cxnLst/>
            <a:rect l="l" t="t" r="r" b="b"/>
            <a:pathLst>
              <a:path w="1124422" h="328894">
                <a:moveTo>
                  <a:pt x="0" y="0"/>
                </a:moveTo>
                <a:lnTo>
                  <a:pt x="1124422" y="0"/>
                </a:lnTo>
                <a:lnTo>
                  <a:pt x="1124422" y="328893"/>
                </a:lnTo>
                <a:lnTo>
                  <a:pt x="0" y="328893"/>
                </a:lnTo>
                <a:lnTo>
                  <a:pt x="0" y="0"/>
                </a:lnTo>
                <a:close/>
              </a:path>
            </a:pathLst>
          </a:custGeom>
          <a:blipFill>
            <a:blip r:embed="rId4"/>
            <a:stretch>
              <a:fillRect/>
            </a:stretch>
          </a:blipFill>
        </p:spPr>
        <p:txBody>
          <a:bodyPr/>
          <a:lstStyle/>
          <a:p>
            <a:endParaRPr lang="en-US"/>
          </a:p>
        </p:txBody>
      </p:sp>
      <p:sp>
        <p:nvSpPr>
          <p:cNvPr id="6" name="Freeform 6"/>
          <p:cNvSpPr/>
          <p:nvPr/>
        </p:nvSpPr>
        <p:spPr>
          <a:xfrm>
            <a:off x="594648" y="5177014"/>
            <a:ext cx="1225160" cy="370611"/>
          </a:xfrm>
          <a:custGeom>
            <a:avLst/>
            <a:gdLst/>
            <a:ahLst/>
            <a:cxnLst/>
            <a:rect l="l" t="t" r="r" b="b"/>
            <a:pathLst>
              <a:path w="1225160" h="370611">
                <a:moveTo>
                  <a:pt x="0" y="0"/>
                </a:moveTo>
                <a:lnTo>
                  <a:pt x="1225160" y="0"/>
                </a:lnTo>
                <a:lnTo>
                  <a:pt x="1225160" y="370611"/>
                </a:lnTo>
                <a:lnTo>
                  <a:pt x="0" y="370611"/>
                </a:lnTo>
                <a:lnTo>
                  <a:pt x="0" y="0"/>
                </a:lnTo>
                <a:close/>
              </a:path>
            </a:pathLst>
          </a:custGeom>
          <a:blipFill>
            <a:blip r:embed="rId5"/>
            <a:stretch>
              <a:fillRect/>
            </a:stretch>
          </a:blipFill>
        </p:spPr>
        <p:txBody>
          <a:bodyPr/>
          <a:lstStyle/>
          <a:p>
            <a:endParaRPr lang="en-US"/>
          </a:p>
        </p:txBody>
      </p:sp>
      <p:sp>
        <p:nvSpPr>
          <p:cNvPr id="7" name="AutoShape 7"/>
          <p:cNvSpPr/>
          <p:nvPr/>
        </p:nvSpPr>
        <p:spPr>
          <a:xfrm>
            <a:off x="0" y="990600"/>
            <a:ext cx="5997887" cy="0"/>
          </a:xfrm>
          <a:prstGeom prst="line">
            <a:avLst/>
          </a:prstGeom>
          <a:ln w="19050" cap="rnd">
            <a:solidFill>
              <a:srgbClr val="F9DC5C"/>
            </a:solidFill>
            <a:prstDash val="solid"/>
            <a:headEnd type="none" w="sm" len="sm"/>
            <a:tailEnd type="none" w="sm" len="sm"/>
          </a:ln>
        </p:spPr>
        <p:txBody>
          <a:bodyPr/>
          <a:lstStyle/>
          <a:p>
            <a:endParaRPr lang="en-US"/>
          </a:p>
        </p:txBody>
      </p:sp>
      <p:sp>
        <p:nvSpPr>
          <p:cNvPr id="9" name="Freeform 9"/>
          <p:cNvSpPr/>
          <p:nvPr/>
        </p:nvSpPr>
        <p:spPr>
          <a:xfrm>
            <a:off x="769024" y="2670517"/>
            <a:ext cx="820314" cy="372657"/>
          </a:xfrm>
          <a:custGeom>
            <a:avLst/>
            <a:gdLst/>
            <a:ahLst/>
            <a:cxnLst/>
            <a:rect l="l" t="t" r="r" b="b"/>
            <a:pathLst>
              <a:path w="820314" h="372657">
                <a:moveTo>
                  <a:pt x="0" y="0"/>
                </a:moveTo>
                <a:lnTo>
                  <a:pt x="820314" y="0"/>
                </a:lnTo>
                <a:lnTo>
                  <a:pt x="820314" y="372657"/>
                </a:lnTo>
                <a:lnTo>
                  <a:pt x="0" y="372657"/>
                </a:lnTo>
                <a:lnTo>
                  <a:pt x="0" y="0"/>
                </a:lnTo>
                <a:close/>
              </a:path>
            </a:pathLst>
          </a:custGeom>
          <a:blipFill>
            <a:blip r:embed="rId6"/>
            <a:stretch>
              <a:fillRect/>
            </a:stretch>
          </a:blipFill>
        </p:spPr>
        <p:txBody>
          <a:bodyPr/>
          <a:lstStyle/>
          <a:p>
            <a:endParaRPr lang="en-US"/>
          </a:p>
        </p:txBody>
      </p:sp>
      <p:sp>
        <p:nvSpPr>
          <p:cNvPr id="11" name="Freeform 11"/>
          <p:cNvSpPr/>
          <p:nvPr/>
        </p:nvSpPr>
        <p:spPr>
          <a:xfrm>
            <a:off x="911811" y="8270416"/>
            <a:ext cx="677527" cy="371793"/>
          </a:xfrm>
          <a:custGeom>
            <a:avLst/>
            <a:gdLst/>
            <a:ahLst/>
            <a:cxnLst/>
            <a:rect l="l" t="t" r="r" b="b"/>
            <a:pathLst>
              <a:path w="677527" h="371793">
                <a:moveTo>
                  <a:pt x="0" y="0"/>
                </a:moveTo>
                <a:lnTo>
                  <a:pt x="677527" y="0"/>
                </a:lnTo>
                <a:lnTo>
                  <a:pt x="677527" y="371793"/>
                </a:lnTo>
                <a:lnTo>
                  <a:pt x="0" y="371793"/>
                </a:lnTo>
                <a:lnTo>
                  <a:pt x="0" y="0"/>
                </a:lnTo>
                <a:close/>
              </a:path>
            </a:pathLst>
          </a:custGeom>
          <a:blipFill>
            <a:blip r:embed="rId7"/>
            <a:stretch>
              <a:fillRect t="-3284" b="-3284"/>
            </a:stretch>
          </a:blipFill>
        </p:spPr>
        <p:txBody>
          <a:bodyPr/>
          <a:lstStyle/>
          <a:p>
            <a:endParaRPr lang="en-US"/>
          </a:p>
        </p:txBody>
      </p:sp>
      <p:sp>
        <p:nvSpPr>
          <p:cNvPr id="13" name="Freeform 13"/>
          <p:cNvSpPr/>
          <p:nvPr/>
        </p:nvSpPr>
        <p:spPr>
          <a:xfrm>
            <a:off x="842409" y="7239693"/>
            <a:ext cx="746929" cy="402408"/>
          </a:xfrm>
          <a:custGeom>
            <a:avLst/>
            <a:gdLst/>
            <a:ahLst/>
            <a:cxnLst/>
            <a:rect l="l" t="t" r="r" b="b"/>
            <a:pathLst>
              <a:path w="746929" h="402408">
                <a:moveTo>
                  <a:pt x="0" y="0"/>
                </a:moveTo>
                <a:lnTo>
                  <a:pt x="746930" y="0"/>
                </a:lnTo>
                <a:lnTo>
                  <a:pt x="746930" y="402409"/>
                </a:lnTo>
                <a:lnTo>
                  <a:pt x="0" y="402409"/>
                </a:lnTo>
                <a:lnTo>
                  <a:pt x="0" y="0"/>
                </a:lnTo>
                <a:close/>
              </a:path>
            </a:pathLst>
          </a:custGeom>
          <a:blipFill>
            <a:blip r:embed="rId8"/>
            <a:stretch>
              <a:fillRect t="-16291" b="-16291"/>
            </a:stretch>
          </a:blipFill>
        </p:spPr>
        <p:txBody>
          <a:bodyPr/>
          <a:lstStyle/>
          <a:p>
            <a:endParaRPr lang="en-US"/>
          </a:p>
        </p:txBody>
      </p:sp>
      <p:sp>
        <p:nvSpPr>
          <p:cNvPr id="16" name="Freeform 16"/>
          <p:cNvSpPr/>
          <p:nvPr/>
        </p:nvSpPr>
        <p:spPr>
          <a:xfrm>
            <a:off x="694381" y="3159332"/>
            <a:ext cx="916100" cy="390488"/>
          </a:xfrm>
          <a:custGeom>
            <a:avLst/>
            <a:gdLst/>
            <a:ahLst/>
            <a:cxnLst/>
            <a:rect l="l" t="t" r="r" b="b"/>
            <a:pathLst>
              <a:path w="916100" h="390488">
                <a:moveTo>
                  <a:pt x="0" y="0"/>
                </a:moveTo>
                <a:lnTo>
                  <a:pt x="916100" y="0"/>
                </a:lnTo>
                <a:lnTo>
                  <a:pt x="916100" y="390487"/>
                </a:lnTo>
                <a:lnTo>
                  <a:pt x="0" y="390487"/>
                </a:lnTo>
                <a:lnTo>
                  <a:pt x="0" y="0"/>
                </a:lnTo>
                <a:close/>
              </a:path>
            </a:pathLst>
          </a:custGeom>
          <a:blipFill>
            <a:blip r:embed="rId9"/>
            <a:stretch>
              <a:fillRect/>
            </a:stretch>
          </a:blipFill>
        </p:spPr>
        <p:txBody>
          <a:bodyPr/>
          <a:lstStyle/>
          <a:p>
            <a:endParaRPr lang="en-US"/>
          </a:p>
        </p:txBody>
      </p:sp>
      <p:sp>
        <p:nvSpPr>
          <p:cNvPr id="17" name="Freeform 17"/>
          <p:cNvSpPr/>
          <p:nvPr/>
        </p:nvSpPr>
        <p:spPr>
          <a:xfrm>
            <a:off x="568172" y="4296962"/>
            <a:ext cx="1333496" cy="215582"/>
          </a:xfrm>
          <a:custGeom>
            <a:avLst/>
            <a:gdLst/>
            <a:ahLst/>
            <a:cxnLst/>
            <a:rect l="l" t="t" r="r" b="b"/>
            <a:pathLst>
              <a:path w="1333496" h="215582">
                <a:moveTo>
                  <a:pt x="0" y="0"/>
                </a:moveTo>
                <a:lnTo>
                  <a:pt x="1333496" y="0"/>
                </a:lnTo>
                <a:lnTo>
                  <a:pt x="1333496" y="215581"/>
                </a:lnTo>
                <a:lnTo>
                  <a:pt x="0" y="215581"/>
                </a:lnTo>
                <a:lnTo>
                  <a:pt x="0" y="0"/>
                </a:lnTo>
                <a:close/>
              </a:path>
            </a:pathLst>
          </a:custGeom>
          <a:blipFill>
            <a:blip r:embed="rId10"/>
            <a:stretch>
              <a:fillRect/>
            </a:stretch>
          </a:blipFill>
        </p:spPr>
        <p:txBody>
          <a:bodyPr/>
          <a:lstStyle/>
          <a:p>
            <a:endParaRPr lang="en-US"/>
          </a:p>
        </p:txBody>
      </p:sp>
      <p:sp>
        <p:nvSpPr>
          <p:cNvPr id="19" name="Freeform 19"/>
          <p:cNvSpPr/>
          <p:nvPr/>
        </p:nvSpPr>
        <p:spPr>
          <a:xfrm>
            <a:off x="594648" y="6261365"/>
            <a:ext cx="1222063" cy="289604"/>
          </a:xfrm>
          <a:custGeom>
            <a:avLst/>
            <a:gdLst/>
            <a:ahLst/>
            <a:cxnLst/>
            <a:rect l="l" t="t" r="r" b="b"/>
            <a:pathLst>
              <a:path w="1222063" h="289604">
                <a:moveTo>
                  <a:pt x="0" y="0"/>
                </a:moveTo>
                <a:lnTo>
                  <a:pt x="1222064" y="0"/>
                </a:lnTo>
                <a:lnTo>
                  <a:pt x="1222064" y="289603"/>
                </a:lnTo>
                <a:lnTo>
                  <a:pt x="0" y="289603"/>
                </a:lnTo>
                <a:lnTo>
                  <a:pt x="0" y="0"/>
                </a:lnTo>
                <a:close/>
              </a:path>
            </a:pathLst>
          </a:custGeom>
          <a:blipFill>
            <a:blip r:embed="rId11"/>
            <a:stretch>
              <a:fillRect/>
            </a:stretch>
          </a:blipFill>
        </p:spPr>
        <p:txBody>
          <a:bodyPr/>
          <a:lstStyle/>
          <a:p>
            <a:endParaRPr lang="en-US"/>
          </a:p>
        </p:txBody>
      </p:sp>
      <p:sp>
        <p:nvSpPr>
          <p:cNvPr id="20" name="TextBox 20"/>
          <p:cNvSpPr txBox="1"/>
          <p:nvPr/>
        </p:nvSpPr>
        <p:spPr>
          <a:xfrm>
            <a:off x="1158925" y="9784080"/>
            <a:ext cx="5454551" cy="198120"/>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PT Sans"/>
              </a:rPr>
              <a:t>* For a complete list of platform investments, visit our website, </a:t>
            </a:r>
            <a:r>
              <a:rPr lang="en-US" sz="1200" dirty="0">
                <a:solidFill>
                  <a:srgbClr val="0D6AD6"/>
                </a:solidFill>
                <a:latin typeface="PT Sans"/>
                <a:hlinkClick r:id="rId12" tooltip="http://www.thayerhiddencreek.com/"/>
              </a:rPr>
              <a:t>www.hciequity.com</a:t>
            </a:r>
            <a:r>
              <a:rPr lang="en-US" sz="1200" dirty="0">
                <a:solidFill>
                  <a:srgbClr val="0D6AD6"/>
                </a:solidFill>
                <a:latin typeface="PT Sans"/>
              </a:rPr>
              <a:t> </a:t>
            </a:r>
          </a:p>
        </p:txBody>
      </p:sp>
      <p:sp>
        <p:nvSpPr>
          <p:cNvPr id="21" name="TextBox 21"/>
          <p:cNvSpPr txBox="1"/>
          <p:nvPr/>
        </p:nvSpPr>
        <p:spPr>
          <a:xfrm>
            <a:off x="474467" y="550545"/>
            <a:ext cx="6520693" cy="406445"/>
          </a:xfrm>
          <a:prstGeom prst="rect">
            <a:avLst/>
          </a:prstGeom>
        </p:spPr>
        <p:txBody>
          <a:bodyPr lIns="0" tIns="0" rIns="0" bIns="0" rtlCol="0" anchor="t">
            <a:spAutoFit/>
          </a:bodyPr>
          <a:lstStyle/>
          <a:p>
            <a:pPr>
              <a:lnSpc>
                <a:spcPts val="3322"/>
              </a:lnSpc>
            </a:pPr>
            <a:r>
              <a:rPr lang="en-US" sz="2373" dirty="0">
                <a:solidFill>
                  <a:srgbClr val="00124C"/>
                </a:solidFill>
                <a:latin typeface="PT Serif Bold"/>
              </a:rPr>
              <a:t>Representative Portfolio Companies</a:t>
            </a:r>
          </a:p>
        </p:txBody>
      </p:sp>
      <p:sp>
        <p:nvSpPr>
          <p:cNvPr id="25" name="AutoShape 2" descr="LawnPro Partners acquires LawnRx - Lawn &amp; Landscape">
            <a:extLst>
              <a:ext uri="{FF2B5EF4-FFF2-40B4-BE49-F238E27FC236}">
                <a16:creationId xmlns:a16="http://schemas.microsoft.com/office/drawing/2014/main" id="{0663227E-E85E-8251-C5C3-E941611274E3}"/>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Picture 28" descr="A logo with green leaves&#10;&#10;Description automatically generated">
            <a:extLst>
              <a:ext uri="{FF2B5EF4-FFF2-40B4-BE49-F238E27FC236}">
                <a16:creationId xmlns:a16="http://schemas.microsoft.com/office/drawing/2014/main" id="{E37605E6-64A1-4F47-3C22-457244502C1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8035" y="2162561"/>
            <a:ext cx="904276" cy="385580"/>
          </a:xfrm>
          <a:prstGeom prst="rect">
            <a:avLst/>
          </a:prstGeom>
        </p:spPr>
      </p:pic>
      <p:pic>
        <p:nvPicPr>
          <p:cNvPr id="1032" name="Picture 8" descr="Primat Curtis | LinkedIn">
            <a:extLst>
              <a:ext uri="{FF2B5EF4-FFF2-40B4-BE49-F238E27FC236}">
                <a16:creationId xmlns:a16="http://schemas.microsoft.com/office/drawing/2014/main" id="{F89797F0-4F95-4627-D9AC-C6EE1C48346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935" b="27586"/>
          <a:stretch/>
        </p:blipFill>
        <p:spPr bwMode="auto">
          <a:xfrm>
            <a:off x="769024" y="7700440"/>
            <a:ext cx="883981" cy="4639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CR">
            <a:extLst>
              <a:ext uri="{FF2B5EF4-FFF2-40B4-BE49-F238E27FC236}">
                <a16:creationId xmlns:a16="http://schemas.microsoft.com/office/drawing/2014/main" id="{24F4F6AD-64CE-52B9-0FC5-39D2DC0A896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4019" y="8709274"/>
            <a:ext cx="534878" cy="5348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B2F73A2-4125-CD43-171B-11A425F174A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0384" y="4723297"/>
            <a:ext cx="1165145" cy="371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of a company&#10;&#10;Description automatically generated">
            <a:extLst>
              <a:ext uri="{FF2B5EF4-FFF2-40B4-BE49-F238E27FC236}">
                <a16:creationId xmlns:a16="http://schemas.microsoft.com/office/drawing/2014/main" id="{CACF0809-51FC-720E-99C5-5B4179AECF6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9124" y="1732781"/>
            <a:ext cx="1333496" cy="3833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0f6d72-2aff-4f17-9ff5-76c8b4f2919d">
      <Terms xmlns="http://schemas.microsoft.com/office/infopath/2007/PartnerControls"/>
    </lcf76f155ced4ddcb4097134ff3c332f>
    <TaxCatchAll xmlns="d9b2b770-e7bd-401f-9d2b-291e7cb818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C71323897C046A88A86DDD522CDB3" ma:contentTypeVersion="15" ma:contentTypeDescription="Create a new document." ma:contentTypeScope="" ma:versionID="fe94dddde1368e90a4f2a95aa94fc30a">
  <xsd:schema xmlns:xsd="http://www.w3.org/2001/XMLSchema" xmlns:xs="http://www.w3.org/2001/XMLSchema" xmlns:p="http://schemas.microsoft.com/office/2006/metadata/properties" xmlns:ns2="a60f6d72-2aff-4f17-9ff5-76c8b4f2919d" xmlns:ns3="d9b2b770-e7bd-401f-9d2b-291e7cb81889" targetNamespace="http://schemas.microsoft.com/office/2006/metadata/properties" ma:root="true" ma:fieldsID="6a64addf906ad532e2d61b559ad99f20" ns2:_="" ns3:_="">
    <xsd:import namespace="a60f6d72-2aff-4f17-9ff5-76c8b4f2919d"/>
    <xsd:import namespace="d9b2b770-e7bd-401f-9d2b-291e7cb818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f6d72-2aff-4f17-9ff5-76c8b4f29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ad7749-b034-4db0-971e-90011218a5d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b2b770-e7bd-401f-9d2b-291e7cb8188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2e76aae-a884-405e-9da9-16b67ee994a3}" ma:internalName="TaxCatchAll" ma:showField="CatchAllData" ma:web="d9b2b770-e7bd-401f-9d2b-291e7cb8188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8D244-AA95-403C-AFE6-4AEA4E8F8244}">
  <ds:schemaRefs>
    <ds:schemaRef ds:uri="http://schemas.microsoft.com/office/2006/metadata/properties"/>
    <ds:schemaRef ds:uri="http://schemas.microsoft.com/office/infopath/2007/PartnerControls"/>
    <ds:schemaRef ds:uri="a60f6d72-2aff-4f17-9ff5-76c8b4f2919d"/>
    <ds:schemaRef ds:uri="d9b2b770-e7bd-401f-9d2b-291e7cb81889"/>
  </ds:schemaRefs>
</ds:datastoreItem>
</file>

<file path=customXml/itemProps2.xml><?xml version="1.0" encoding="utf-8"?>
<ds:datastoreItem xmlns:ds="http://schemas.openxmlformats.org/officeDocument/2006/customXml" ds:itemID="{9DBC805C-A248-4E42-A37D-D2A013F03A5F}">
  <ds:schemaRefs>
    <ds:schemaRef ds:uri="http://schemas.microsoft.com/sharepoint/v3/contenttype/forms"/>
  </ds:schemaRefs>
</ds:datastoreItem>
</file>

<file path=customXml/itemProps3.xml><?xml version="1.0" encoding="utf-8"?>
<ds:datastoreItem xmlns:ds="http://schemas.openxmlformats.org/officeDocument/2006/customXml" ds:itemID="{0D8F6FDB-EEAD-43F6-89D2-60E6ED84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0f6d72-2aff-4f17-9ff5-76c8b4f2919d"/>
    <ds:schemaRef ds:uri="d9b2b770-e7bd-401f-9d2b-291e7cb81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5945</TotalTime>
  <Words>539</Words>
  <Application>Microsoft Office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PT Sans Bold Italics</vt:lpstr>
      <vt:lpstr>PT Sans Bold</vt:lpstr>
      <vt:lpstr>PT Serif Bold</vt:lpstr>
      <vt:lpstr>PT Sans</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HCI Firm Highlights</dc:title>
  <dc:creator>Brittany McDonald</dc:creator>
  <cp:lastModifiedBy>Tiffany Ferriss-Wade</cp:lastModifiedBy>
  <cp:revision>8</cp:revision>
  <cp:lastPrinted>2024-09-18T15:07:25Z</cp:lastPrinted>
  <dcterms:created xsi:type="dcterms:W3CDTF">2006-08-16T00:00:00Z</dcterms:created>
  <dcterms:modified xsi:type="dcterms:W3CDTF">2025-04-09T14:29:18Z</dcterms:modified>
  <dc:identifier>DAF8OmQnj-k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0x01010052CC71323897C046A88A86DDD522CDB3</vt:lpwstr>
  </property>
  <property fmtid="{D5CDD505-2E9C-101B-9397-08002B2CF9AE}" pid="3" name="MediaServiceImageTags">
    <vt:lpwstr/>
  </property>
</Properties>
</file>